
<file path=[Content_Types].xml><?xml version="1.0" encoding="utf-8"?>
<Types xmlns="http://schemas.openxmlformats.org/package/2006/content-types">
  <Default Extension="png" ContentType="image/png"/>
  <Default Extension="bmp" ContentType="image/bmp"/>
  <Default Extension="pdf" ContentType="application/pdf"/>
  <Default Extension="rels" ContentType="application/vnd.openxmlformats-package.relationships+xml"/>
  <Default Extension="jpeg" ContentType="image/jpg"/>
  <Default Extension="mov" ContentType="application/movie"/>
  <Default Extension="xml" ContentType="application/xml"/>
  <Default Extension="gif" ContentType="image/gif"/>
  <Default Extension="tif" ContentType="image/tif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ableStyles.xml" ContentType="application/vnd.openxmlformats-officedocument.presentationml.tableStyles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1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956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1pPr>
    <a:lvl2pPr marL="0" marR="0" indent="0" algn="l" defTabSz="9956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2pPr>
    <a:lvl3pPr marL="0" marR="0" indent="0" algn="l" defTabSz="9956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3pPr>
    <a:lvl4pPr marL="0" marR="0" indent="0" algn="l" defTabSz="9956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4pPr>
    <a:lvl5pPr marL="0" marR="0" indent="0" algn="l" defTabSz="9956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5pPr>
    <a:lvl6pPr marL="0" marR="0" indent="0" algn="l" defTabSz="9956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6pPr>
    <a:lvl7pPr marL="0" marR="0" indent="0" algn="l" defTabSz="9956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7pPr>
    <a:lvl8pPr marL="0" marR="0" indent="0" algn="l" defTabSz="9956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8pPr>
    <a:lvl9pPr marL="0" marR="0" indent="0" algn="l" defTabSz="9956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7" Type="http://schemas.openxmlformats.org/officeDocument/2006/relationships/notesMaster" Target="notesMasters/notesMaster1.xml"/><Relationship Id="rId2" Type="http://schemas.openxmlformats.org/officeDocument/2006/relationships/viewProps" Target="viewProps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presProps" Target="presProps.xml"/><Relationship Id="rId6" Type="http://schemas.openxmlformats.org/officeDocument/2006/relationships/theme" Target="theme/theme1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customXml" Target="../customXml/item3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customXml" Target="../customXml/item2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customXml" Target="../customXml/item1.xml"/><Relationship Id="rId8" Type="http://schemas.openxmlformats.org/officeDocument/2006/relationships/slide" Target="slides/slide1.xml"/><Relationship Id="rId3" Type="http://schemas.openxmlformats.org/officeDocument/2006/relationships/commentAuthors" Target="commentAuthors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41" Type="http://schemas.openxmlformats.org/officeDocument/2006/relationships/slide" Target="slides/slide34.xml"/>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" name="Shape 7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995689" latinLnBrk="0">
      <a:defRPr sz="1300">
        <a:latin typeface="+mn-lt"/>
        <a:ea typeface="+mn-ea"/>
        <a:cs typeface="+mn-cs"/>
        <a:sym typeface="Century Gothic"/>
      </a:defRPr>
    </a:lvl1pPr>
    <a:lvl2pPr indent="228600" defTabSz="995689" latinLnBrk="0">
      <a:defRPr sz="1300">
        <a:latin typeface="+mn-lt"/>
        <a:ea typeface="+mn-ea"/>
        <a:cs typeface="+mn-cs"/>
        <a:sym typeface="Century Gothic"/>
      </a:defRPr>
    </a:lvl2pPr>
    <a:lvl3pPr indent="457200" defTabSz="995689" latinLnBrk="0">
      <a:defRPr sz="1300">
        <a:latin typeface="+mn-lt"/>
        <a:ea typeface="+mn-ea"/>
        <a:cs typeface="+mn-cs"/>
        <a:sym typeface="Century Gothic"/>
      </a:defRPr>
    </a:lvl3pPr>
    <a:lvl4pPr indent="685800" defTabSz="995689" latinLnBrk="0">
      <a:defRPr sz="1300">
        <a:latin typeface="+mn-lt"/>
        <a:ea typeface="+mn-ea"/>
        <a:cs typeface="+mn-cs"/>
        <a:sym typeface="Century Gothic"/>
      </a:defRPr>
    </a:lvl4pPr>
    <a:lvl5pPr indent="914400" defTabSz="995689" latinLnBrk="0">
      <a:defRPr sz="1300">
        <a:latin typeface="+mn-lt"/>
        <a:ea typeface="+mn-ea"/>
        <a:cs typeface="+mn-cs"/>
        <a:sym typeface="Century Gothic"/>
      </a:defRPr>
    </a:lvl5pPr>
    <a:lvl6pPr indent="1143000" defTabSz="995689" latinLnBrk="0">
      <a:defRPr sz="1300">
        <a:latin typeface="+mn-lt"/>
        <a:ea typeface="+mn-ea"/>
        <a:cs typeface="+mn-cs"/>
        <a:sym typeface="Century Gothic"/>
      </a:defRPr>
    </a:lvl6pPr>
    <a:lvl7pPr indent="1371600" defTabSz="995689" latinLnBrk="0">
      <a:defRPr sz="1300">
        <a:latin typeface="+mn-lt"/>
        <a:ea typeface="+mn-ea"/>
        <a:cs typeface="+mn-cs"/>
        <a:sym typeface="Century Gothic"/>
      </a:defRPr>
    </a:lvl7pPr>
    <a:lvl8pPr indent="1600200" defTabSz="995689" latinLnBrk="0">
      <a:defRPr sz="1300">
        <a:latin typeface="+mn-lt"/>
        <a:ea typeface="+mn-ea"/>
        <a:cs typeface="+mn-cs"/>
        <a:sym typeface="Century Gothic"/>
      </a:defRPr>
    </a:lvl8pPr>
    <a:lvl9pPr indent="1828800" defTabSz="995689" latinLnBrk="0">
      <a:defRPr sz="1300">
        <a:latin typeface="+mn-lt"/>
        <a:ea typeface="+mn-ea"/>
        <a:cs typeface="+mn-cs"/>
        <a:sym typeface="Century Gothic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0401" cy="685710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Nível um…"/>
          <p:cNvSpPr txBox="1"/>
          <p:nvPr>
            <p:ph type="body" sz="quarter" idx="1"/>
          </p:nvPr>
        </p:nvSpPr>
        <p:spPr>
          <a:xfrm>
            <a:off x="5735165" y="5540319"/>
            <a:ext cx="4968553" cy="8418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defRPr i="0" sz="1200">
                <a:solidFill>
                  <a:srgbClr val="03ECFF"/>
                </a:solidFill>
              </a:defRPr>
            </a:lvl1pPr>
            <a:lvl2pPr marL="0">
              <a:spcBef>
                <a:spcPts val="0"/>
              </a:spcBef>
              <a:defRPr i="0" sz="1200">
                <a:solidFill>
                  <a:srgbClr val="03ECFF"/>
                </a:solidFill>
              </a:defRPr>
            </a:lvl2pPr>
            <a:lvl3pPr marL="0">
              <a:spcBef>
                <a:spcPts val="0"/>
              </a:spcBef>
              <a:defRPr i="0" sz="1200">
                <a:solidFill>
                  <a:srgbClr val="03ECFF"/>
                </a:solidFill>
              </a:defRPr>
            </a:lvl3pPr>
            <a:lvl4pPr marL="0">
              <a:spcBef>
                <a:spcPts val="0"/>
              </a:spcBef>
              <a:defRPr i="0" sz="1200">
                <a:solidFill>
                  <a:srgbClr val="03ECFF"/>
                </a:solidFill>
              </a:defRPr>
            </a:lvl4pPr>
            <a:lvl5pPr marL="0">
              <a:spcBef>
                <a:spcPts val="0"/>
              </a:spcBef>
              <a:defRPr i="0" sz="1200">
                <a:solidFill>
                  <a:srgbClr val="03ECFF"/>
                </a:solidFill>
              </a:defRPr>
            </a:lvl5pPr>
          </a:lstStyle>
          <a:p>
            <a:pPr/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14" name="Texto do título"/>
          <p:cNvSpPr txBox="1"/>
          <p:nvPr>
            <p:ph type="title"/>
          </p:nvPr>
        </p:nvSpPr>
        <p:spPr>
          <a:xfrm>
            <a:off x="5735165" y="3501802"/>
            <a:ext cx="6264698" cy="2190057"/>
          </a:xfrm>
          <a:prstGeom prst="rect">
            <a:avLst/>
          </a:prstGeom>
        </p:spPr>
        <p:txBody>
          <a:bodyPr anchor="t"/>
          <a:lstStyle>
            <a:lvl1pPr>
              <a:defRPr b="0" sz="5800"/>
            </a:lvl1pPr>
          </a:lstStyle>
          <a:p>
            <a:pPr/>
            <a:r>
              <a:t>Texto do título</a:t>
            </a:r>
          </a:p>
        </p:txBody>
      </p:sp>
      <p:sp>
        <p:nvSpPr>
          <p:cNvPr id="15" name="Número do diapositivo"/>
          <p:cNvSpPr txBox="1"/>
          <p:nvPr>
            <p:ph type="sldNum" sz="quarter" idx="2"/>
          </p:nvPr>
        </p:nvSpPr>
        <p:spPr>
          <a:xfrm>
            <a:off x="11295462" y="6431925"/>
            <a:ext cx="285432" cy="29007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" y="1239"/>
            <a:ext cx="12190402" cy="6857103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Número do diapositivo"/>
          <p:cNvSpPr txBox="1"/>
          <p:nvPr>
            <p:ph type="sldNum" sz="quarter" idx="2"/>
          </p:nvPr>
        </p:nvSpPr>
        <p:spPr>
          <a:xfrm>
            <a:off x="11295462" y="6431925"/>
            <a:ext cx="285432" cy="29007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629" y="119754"/>
            <a:ext cx="12190402" cy="6857102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Número do diapositivo"/>
          <p:cNvSpPr txBox="1"/>
          <p:nvPr>
            <p:ph type="sldNum" sz="quarter" idx="2"/>
          </p:nvPr>
        </p:nvSpPr>
        <p:spPr>
          <a:xfrm>
            <a:off x="11295462" y="6431925"/>
            <a:ext cx="285432" cy="29007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Nível u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39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40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6" descr="그림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" y="1239"/>
            <a:ext cx="12190402" cy="6857103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Texto do título"/>
          <p:cNvSpPr txBox="1"/>
          <p:nvPr>
            <p:ph type="title"/>
          </p:nvPr>
        </p:nvSpPr>
        <p:spPr>
          <a:xfrm>
            <a:off x="609520" y="189434"/>
            <a:ext cx="10971374" cy="7987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D0D0D"/>
                </a:solidFill>
              </a:defRPr>
            </a:lvl1pPr>
          </a:lstStyle>
          <a:p>
            <a:pPr/>
            <a:r>
              <a:t>Texto do título</a:t>
            </a:r>
          </a:p>
        </p:txBody>
      </p:sp>
      <p:sp>
        <p:nvSpPr>
          <p:cNvPr id="49" name="Nível um…"/>
          <p:cNvSpPr txBox="1"/>
          <p:nvPr>
            <p:ph type="body" idx="1"/>
          </p:nvPr>
        </p:nvSpPr>
        <p:spPr>
          <a:xfrm>
            <a:off x="609520" y="1485578"/>
            <a:ext cx="10971374" cy="48245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7293D"/>
                </a:solidFill>
              </a:defRPr>
            </a:lvl1pPr>
            <a:lvl2pPr>
              <a:defRPr>
                <a:solidFill>
                  <a:srgbClr val="17293D"/>
                </a:solidFill>
              </a:defRPr>
            </a:lvl2pPr>
            <a:lvl3pPr>
              <a:defRPr>
                <a:solidFill>
                  <a:srgbClr val="17293D"/>
                </a:solidFill>
              </a:defRPr>
            </a:lvl3pPr>
            <a:lvl4pPr>
              <a:defRPr>
                <a:solidFill>
                  <a:srgbClr val="17293D"/>
                </a:solidFill>
              </a:defRPr>
            </a:lvl4pPr>
            <a:lvl5pPr>
              <a:defRPr>
                <a:solidFill>
                  <a:srgbClr val="17293D"/>
                </a:solidFill>
              </a:defRPr>
            </a:lvl5pPr>
          </a:lstStyle>
          <a:p>
            <a:pPr/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50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" y="1239"/>
            <a:ext cx="12190402" cy="6857103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Texto do título"/>
          <p:cNvSpPr txBox="1"/>
          <p:nvPr>
            <p:ph type="title"/>
          </p:nvPr>
        </p:nvSpPr>
        <p:spPr>
          <a:xfrm>
            <a:off x="1522696" y="1557586"/>
            <a:ext cx="9145018" cy="1224138"/>
          </a:xfrm>
          <a:prstGeom prst="rect">
            <a:avLst/>
          </a:prstGeom>
        </p:spPr>
        <p:txBody>
          <a:bodyPr anchor="t"/>
          <a:lstStyle>
            <a:lvl1pPr>
              <a:defRPr b="0" sz="7200"/>
            </a:lvl1pPr>
          </a:lstStyle>
          <a:p>
            <a:pPr/>
            <a:r>
              <a:t>Texto do título</a:t>
            </a:r>
          </a:p>
        </p:txBody>
      </p:sp>
      <p:sp>
        <p:nvSpPr>
          <p:cNvPr id="59" name="Número do diapositivo"/>
          <p:cNvSpPr txBox="1"/>
          <p:nvPr>
            <p:ph type="sldNum" sz="quarter" idx="2"/>
          </p:nvPr>
        </p:nvSpPr>
        <p:spPr>
          <a:xfrm>
            <a:off x="11295462" y="6431925"/>
            <a:ext cx="285432" cy="29007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0401" cy="6857101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Nível um…"/>
          <p:cNvSpPr txBox="1"/>
          <p:nvPr>
            <p:ph type="body" sz="quarter" idx="1"/>
          </p:nvPr>
        </p:nvSpPr>
        <p:spPr>
          <a:xfrm>
            <a:off x="5735165" y="5540319"/>
            <a:ext cx="4968553" cy="841804"/>
          </a:xfrm>
          <a:prstGeom prst="rect">
            <a:avLst/>
          </a:prstGeom>
        </p:spPr>
        <p:txBody>
          <a:bodyPr/>
          <a:lstStyle>
            <a:lvl1pPr marL="0" indent="0" defTabSz="995689">
              <a:spcBef>
                <a:spcPts val="0"/>
              </a:spcBef>
              <a:defRPr i="0" sz="1200">
                <a:solidFill>
                  <a:srgbClr val="03ECFF"/>
                </a:solidFill>
              </a:defRPr>
            </a:lvl1pPr>
            <a:lvl2pPr marL="0" indent="497844" defTabSz="995689">
              <a:spcBef>
                <a:spcPts val="0"/>
              </a:spcBef>
              <a:defRPr i="0" sz="1200">
                <a:solidFill>
                  <a:srgbClr val="03ECFF"/>
                </a:solidFill>
              </a:defRPr>
            </a:lvl2pPr>
            <a:lvl3pPr marL="0" indent="995689" defTabSz="995689">
              <a:spcBef>
                <a:spcPts val="0"/>
              </a:spcBef>
              <a:defRPr i="0" sz="1200">
                <a:solidFill>
                  <a:srgbClr val="03ECFF"/>
                </a:solidFill>
              </a:defRPr>
            </a:lvl3pPr>
            <a:lvl4pPr marL="0" indent="1493534" defTabSz="995689">
              <a:spcBef>
                <a:spcPts val="0"/>
              </a:spcBef>
              <a:defRPr i="0" sz="1200">
                <a:solidFill>
                  <a:srgbClr val="03ECFF"/>
                </a:solidFill>
              </a:defRPr>
            </a:lvl4pPr>
            <a:lvl5pPr marL="0" indent="1991379" defTabSz="995689">
              <a:spcBef>
                <a:spcPts val="0"/>
              </a:spcBef>
              <a:defRPr i="0" sz="1200">
                <a:solidFill>
                  <a:srgbClr val="03ECFF"/>
                </a:solidFill>
              </a:defRPr>
            </a:lvl5pPr>
          </a:lstStyle>
          <a:p>
            <a:pPr/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68" name="Texto do título"/>
          <p:cNvSpPr txBox="1"/>
          <p:nvPr>
            <p:ph type="title"/>
          </p:nvPr>
        </p:nvSpPr>
        <p:spPr>
          <a:xfrm>
            <a:off x="5735165" y="3501802"/>
            <a:ext cx="6264697" cy="2190056"/>
          </a:xfrm>
          <a:prstGeom prst="rect">
            <a:avLst/>
          </a:prstGeom>
        </p:spPr>
        <p:txBody>
          <a:bodyPr anchor="t"/>
          <a:lstStyle>
            <a:lvl1pPr defTabSz="995689">
              <a:defRPr b="0" sz="5800"/>
            </a:lvl1pPr>
          </a:lstStyle>
          <a:p>
            <a:pPr/>
            <a:r>
              <a:t>Texto do título</a:t>
            </a:r>
          </a:p>
        </p:txBody>
      </p:sp>
      <p:sp>
        <p:nvSpPr>
          <p:cNvPr id="69" name="Número do diapositivo"/>
          <p:cNvSpPr txBox="1"/>
          <p:nvPr>
            <p:ph type="sldNum" sz="quarter" idx="2"/>
          </p:nvPr>
        </p:nvSpPr>
        <p:spPr>
          <a:xfrm>
            <a:off x="11295461" y="6431925"/>
            <a:ext cx="285433" cy="290071"/>
          </a:xfrm>
          <a:prstGeom prst="rect">
            <a:avLst/>
          </a:prstGeom>
        </p:spPr>
        <p:txBody>
          <a:bodyPr/>
          <a:lstStyle>
            <a:lvl1pPr defTabSz="995689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" y="1239"/>
            <a:ext cx="12190402" cy="685710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Nível um…"/>
          <p:cNvSpPr txBox="1"/>
          <p:nvPr>
            <p:ph type="body" idx="1"/>
          </p:nvPr>
        </p:nvSpPr>
        <p:spPr>
          <a:xfrm>
            <a:off x="609520" y="1485578"/>
            <a:ext cx="10971374" cy="4824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9785" tIns="49785" rIns="49785" bIns="49785">
            <a:normAutofit fontScale="100000" lnSpcReduction="0"/>
          </a:bodyPr>
          <a:lstStyle/>
          <a:p>
            <a:pPr/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4" name="Texto do título"/>
          <p:cNvSpPr txBox="1"/>
          <p:nvPr>
            <p:ph type="title"/>
          </p:nvPr>
        </p:nvSpPr>
        <p:spPr>
          <a:xfrm>
            <a:off x="609520" y="189434"/>
            <a:ext cx="10971373" cy="798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9785" tIns="49785" rIns="49785" bIns="49785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5" name="Número do diapositivo"/>
          <p:cNvSpPr txBox="1"/>
          <p:nvPr>
            <p:ph type="sldNum" sz="quarter" idx="2"/>
          </p:nvPr>
        </p:nvSpPr>
        <p:spPr>
          <a:xfrm>
            <a:off x="11295462" y="6467652"/>
            <a:ext cx="285432" cy="290071"/>
          </a:xfrm>
          <a:prstGeom prst="rect">
            <a:avLst/>
          </a:prstGeom>
          <a:ln w="12700">
            <a:miter lim="400000"/>
          </a:ln>
        </p:spPr>
        <p:txBody>
          <a:bodyPr wrap="none" lIns="49785" tIns="49785" rIns="49785" bIns="49785" anchor="ctr">
            <a:spAutoFit/>
          </a:bodyPr>
          <a:lstStyle>
            <a:lvl1pPr algn="r">
              <a:defRPr sz="13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transition xmlns:p14="http://schemas.microsoft.com/office/powerpoint/2010/main" spd="med" advClick="1"/>
  <p:txStyles>
    <p:titleStyle>
      <a:lvl1pPr marL="0" marR="0" indent="0" algn="l" defTabSz="995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0" marR="0" indent="0" algn="l" defTabSz="995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0" marR="0" indent="0" algn="l" defTabSz="995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0" marR="0" indent="0" algn="l" defTabSz="995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0" marR="0" indent="0" algn="l" defTabSz="995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0" marR="0" indent="0" algn="l" defTabSz="995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0" marR="0" indent="0" algn="l" defTabSz="995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0" marR="0" indent="0" algn="l" defTabSz="995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0" marR="0" indent="0" algn="l" defTabSz="995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9pPr>
    </p:titleStyle>
    <p:bodyStyle>
      <a:lvl1pPr marL="373382" marR="0" indent="-373382" algn="l" defTabSz="995689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2000" u="none">
          <a:solidFill>
            <a:srgbClr val="0D0D0D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373382" marR="0" indent="0" algn="l" defTabSz="995689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2000" u="none">
          <a:solidFill>
            <a:srgbClr val="0D0D0D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373382" marR="0" indent="0" algn="l" defTabSz="995689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2000" u="none">
          <a:solidFill>
            <a:srgbClr val="0D0D0D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373382" marR="0" indent="0" algn="l" defTabSz="995689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2000" u="none">
          <a:solidFill>
            <a:srgbClr val="0D0D0D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373382" marR="0" indent="0" algn="l" defTabSz="995689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2000" u="none">
          <a:solidFill>
            <a:srgbClr val="0D0D0D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2715518" marR="0" indent="-226293" algn="l" defTabSz="995689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1" spc="0" strike="noStrike" sz="2000" u="none">
          <a:solidFill>
            <a:srgbClr val="0D0D0D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3213363" marR="0" indent="-226293" algn="l" defTabSz="995689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1" spc="0" strike="noStrike" sz="2000" u="none">
          <a:solidFill>
            <a:srgbClr val="0D0D0D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3711208" marR="0" indent="-226293" algn="l" defTabSz="995689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1" spc="0" strike="noStrike" sz="2000" u="none">
          <a:solidFill>
            <a:srgbClr val="0D0D0D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4209053" marR="0" indent="-226293" algn="l" defTabSz="995689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1" spc="0" strike="noStrike" sz="2000" u="none">
          <a:solidFill>
            <a:srgbClr val="0D0D0D"/>
          </a:solidFill>
          <a:uFillTx/>
          <a:latin typeface="Trebuchet MS"/>
          <a:ea typeface="Trebuchet MS"/>
          <a:cs typeface="Trebuchet MS"/>
          <a:sym typeface="Trebuchet MS"/>
        </a:defRPr>
      </a:lvl9pPr>
    </p:bodyStyle>
    <p:otherStyle>
      <a:lvl1pPr marL="0" marR="0" indent="0" algn="r" defTabSz="995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0" algn="r" defTabSz="995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0" algn="r" defTabSz="995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0" algn="r" defTabSz="995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0" algn="r" defTabSz="995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0" algn="r" defTabSz="995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0" algn="r" defTabSz="995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0" algn="r" defTabSz="995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0" algn="r" defTabSz="995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1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1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3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1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4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4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5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6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8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제목 6"/>
          <p:cNvSpPr txBox="1"/>
          <p:nvPr>
            <p:ph type="title"/>
          </p:nvPr>
        </p:nvSpPr>
        <p:spPr>
          <a:xfrm>
            <a:off x="5831005" y="3738512"/>
            <a:ext cx="6347833" cy="2641001"/>
          </a:xfrm>
          <a:prstGeom prst="rect">
            <a:avLst/>
          </a:prstGeom>
        </p:spPr>
        <p:txBody>
          <a:bodyPr/>
          <a:lstStyle/>
          <a:p>
            <a:pPr/>
            <a:r>
              <a:t>Projecto de Programação</a:t>
            </a:r>
          </a:p>
        </p:txBody>
      </p:sp>
      <p:pic>
        <p:nvPicPr>
          <p:cNvPr id="79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78493" y="136578"/>
            <a:ext cx="2233584" cy="11653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ntrodução aos testes aplicacionais - Porque é necessário testa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06939">
              <a:defRPr sz="2800"/>
            </a:lvl1pPr>
          </a:lstStyle>
          <a:p>
            <a:pPr/>
            <a:r>
              <a:t>Introdução aos testes aplicacionais - Porque é necessário testar? </a:t>
            </a:r>
          </a:p>
        </p:txBody>
      </p:sp>
      <p:pic>
        <p:nvPicPr>
          <p:cNvPr id="113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1624" y="928908"/>
            <a:ext cx="10160001" cy="5981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Introdução aos testes aplicacionais - Técnic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Introdução aos testes aplicacionais - Técnicas </a:t>
            </a:r>
          </a:p>
        </p:txBody>
      </p:sp>
      <p:sp>
        <p:nvSpPr>
          <p:cNvPr id="116" name="As técnicas de verificação e validação podem ser divididas em:…"/>
          <p:cNvSpPr txBox="1"/>
          <p:nvPr/>
        </p:nvSpPr>
        <p:spPr>
          <a:xfrm>
            <a:off x="805338" y="2424410"/>
            <a:ext cx="4856611" cy="1785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20000"/>
              </a:lnSpc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As técnicas de verificação e validação podem ser divididas em:</a:t>
            </a:r>
          </a:p>
          <a:p>
            <a:pPr>
              <a:lnSpc>
                <a:spcPct val="120000"/>
              </a:lnSpc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lvl="1" marL="581525" indent="-200525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Estáticas;</a:t>
            </a:r>
          </a:p>
          <a:p>
            <a:pPr lvl="1" marL="581525" indent="-200525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Dinâmicas.</a:t>
            </a:r>
          </a:p>
        </p:txBody>
      </p:sp>
      <p:pic>
        <p:nvPicPr>
          <p:cNvPr id="117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0541" y="2063077"/>
            <a:ext cx="4856612" cy="2731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ntrodução aos testes aplicacionais - Técnicas Estátic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6422">
              <a:defRPr sz="3300"/>
            </a:lvl1pPr>
          </a:lstStyle>
          <a:p>
            <a:pPr/>
            <a:r>
              <a:t>Introdução aos testes aplicacionais - Técnicas Estáticas  </a:t>
            </a:r>
          </a:p>
        </p:txBody>
      </p:sp>
      <p:sp>
        <p:nvSpPr>
          <p:cNvPr id="120" name="Nas técnicas estáticas, a avaliação de um produto de software é realizada por um grupo de revisores, com o intuito de identificar defeitos:…"/>
          <p:cNvSpPr txBox="1"/>
          <p:nvPr/>
        </p:nvSpPr>
        <p:spPr>
          <a:xfrm>
            <a:off x="590630" y="1872307"/>
            <a:ext cx="9798567" cy="4239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20000"/>
              </a:lnSpc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Nas técnicas estáticas, a avaliação de um produto de software é realizada por um grupo de revisores, com o intuito de identificar defeitos:</a:t>
            </a:r>
          </a:p>
          <a:p>
            <a:pPr lvl="2" marL="962526" indent="-200525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lvl="2" marL="1604210" indent="-334210">
              <a:lnSpc>
                <a:spcPct val="120000"/>
              </a:lnSpc>
              <a:buSzPct val="100000"/>
              <a:buAutoNum type="alphaUcPeriod" startAt="1"/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Revisões técnicas </a:t>
            </a:r>
            <a:r>
              <a:rPr b="0"/>
              <a:t>e</a:t>
            </a:r>
            <a:r>
              <a:t> Walkthroughs</a:t>
            </a:r>
            <a:r>
              <a:rPr b="0"/>
              <a:t>: Indicadas para todas as fases do ciclo de desenvolvimento de software:</a:t>
            </a:r>
          </a:p>
          <a:p>
            <a:pPr lvl="5" marL="2105525" indent="-200525">
              <a:lnSpc>
                <a:spcPct val="120000"/>
              </a:lnSpc>
              <a:buSzPct val="60000"/>
              <a:buBlip>
                <a:blip r:embed="rId2"/>
              </a:buBlip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Revisões técnicas</a:t>
            </a:r>
            <a:r>
              <a:rPr b="0"/>
              <a:t> - permitem avaliar um produto de software para terminar a sua adequação ao uso pretendido. Identificar discrepância entre especificações e padrões aprovados.</a:t>
            </a:r>
          </a:p>
          <a:p>
            <a:pPr lvl="5" marL="2105525" indent="-200525">
              <a:lnSpc>
                <a:spcPct val="120000"/>
              </a:lnSpc>
              <a:buSzPct val="60000"/>
              <a:buBlip>
                <a:blip r:embed="rId2"/>
              </a:buBlip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Walkthroughs</a:t>
            </a:r>
            <a:r>
              <a:rPr b="0"/>
              <a:t> - permitem também avaliar um produto de software. O objectivo é identificar as anomalias, melhorar o produto, considerar alternativas de implementação e avaliar conformidade a padrões e especificações.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Introdução aos testes aplicacionais - Técnicas Estátic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6422">
              <a:defRPr sz="3300"/>
            </a:lvl1pPr>
          </a:lstStyle>
          <a:p>
            <a:pPr/>
            <a:r>
              <a:t>Introdução aos testes aplicacionais - Técnicas Estáticas  </a:t>
            </a:r>
          </a:p>
        </p:txBody>
      </p:sp>
      <p:sp>
        <p:nvSpPr>
          <p:cNvPr id="123" name="Nas técnicas estáticas, a avaliação de um produto de software é realizada por um grupo de revisores, com o intuito de identificar defeitos:…"/>
          <p:cNvSpPr txBox="1"/>
          <p:nvPr/>
        </p:nvSpPr>
        <p:spPr>
          <a:xfrm>
            <a:off x="590630" y="1872307"/>
            <a:ext cx="9798567" cy="3538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20000"/>
              </a:lnSpc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Nas técnicas estáticas, a avaliação de um produto de software é realizada por um grupo de revisores, com o intuito de identificar defeitos:</a:t>
            </a:r>
          </a:p>
          <a:p>
            <a:pPr lvl="2" marL="962526" indent="-200525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lvl="4" indent="914400">
              <a:lnSpc>
                <a:spcPct val="120000"/>
              </a:lnSpc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B. </a:t>
            </a:r>
            <a:r>
              <a:rPr b="1"/>
              <a:t>Inspeções - </a:t>
            </a:r>
            <a:r>
              <a:t>Indicadas para a fase de codificação:</a:t>
            </a:r>
          </a:p>
          <a:p>
            <a:pPr lvl="5" marL="2105525" indent="-200525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Inspeções tem por objectivo detetar, identificar anomalias no produto de software.  </a:t>
            </a:r>
          </a:p>
          <a:p>
            <a:pPr>
              <a:lnSpc>
                <a:spcPct val="120000"/>
              </a:lnSpc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>
              <a:lnSpc>
                <a:spcPct val="120000"/>
              </a:lnSpc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As técnicas de inspeções de software são/devem ser aplicadas em todas as fazes do ciclo de desenvolvimento de software. Isso justifica-se porque os defeitos podem ocorrer em códigos, arquitetura, requisitos, especificações e documentação geral.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Introdução aos testes aplicacionais - Técnicas Estátic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6422">
              <a:defRPr sz="3300"/>
            </a:lvl1pPr>
          </a:lstStyle>
          <a:p>
            <a:pPr/>
            <a:r>
              <a:t>Introdução aos testes aplicacionais - Técnicas Estáticas  </a:t>
            </a:r>
          </a:p>
        </p:txBody>
      </p:sp>
      <p:sp>
        <p:nvSpPr>
          <p:cNvPr id="126" name="Nas técnicas estáticas, a avaliação de um produto de software é realizada por um grupo de revisores, com o intuito de identificar defeitos:…"/>
          <p:cNvSpPr txBox="1"/>
          <p:nvPr/>
        </p:nvSpPr>
        <p:spPr>
          <a:xfrm>
            <a:off x="590630" y="1872307"/>
            <a:ext cx="9798567" cy="3538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20000"/>
              </a:lnSpc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Nas técnicas estáticas, a avaliação de um produto de software é realizada por um grupo de revisores, com o intuito de identificar defeitos:</a:t>
            </a:r>
          </a:p>
          <a:p>
            <a:pPr lvl="2" marL="962526" indent="-200525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lvl="4" indent="914400">
              <a:lnSpc>
                <a:spcPct val="120000"/>
              </a:lnSpc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B. </a:t>
            </a:r>
            <a:r>
              <a:rPr b="1"/>
              <a:t>Inspeções - </a:t>
            </a:r>
            <a:r>
              <a:t>Indicadas para a fase de codificação:</a:t>
            </a:r>
          </a:p>
          <a:p>
            <a:pPr lvl="5" marL="2105525" indent="-200525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Inspeções tem por objectivo detetar, identificar anomalias no produto de software.  </a:t>
            </a:r>
          </a:p>
          <a:p>
            <a:pPr>
              <a:lnSpc>
                <a:spcPct val="120000"/>
              </a:lnSpc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>
              <a:lnSpc>
                <a:spcPct val="120000"/>
              </a:lnSpc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As técnicas de inspeções de software são/devem ser aplicadas em todas as fazes do ciclo de desenvolvimento de software. Isso justifica-se porque os defeitos podem ocorrer em códigos, arquitetura, requisitos, especificações e documentação geral.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Introdução aos testes aplicacionais - Técnicas Dinâmic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6507">
              <a:defRPr sz="3200"/>
            </a:lvl1pPr>
          </a:lstStyle>
          <a:p>
            <a:pPr/>
            <a:r>
              <a:t>Introdução aos testes aplicacionais - Técnicas Dinâmicas  </a:t>
            </a:r>
          </a:p>
        </p:txBody>
      </p:sp>
      <p:sp>
        <p:nvSpPr>
          <p:cNvPr id="129" name="Nas técnicas dinâmicas compreendem:…"/>
          <p:cNvSpPr txBox="1"/>
          <p:nvPr/>
        </p:nvSpPr>
        <p:spPr>
          <a:xfrm>
            <a:off x="820674" y="2025668"/>
            <a:ext cx="10051196" cy="3538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20000"/>
              </a:lnSpc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Nas técnicas dinâmicas compreendem:</a:t>
            </a:r>
          </a:p>
          <a:p>
            <a:pPr>
              <a:lnSpc>
                <a:spcPct val="120000"/>
              </a:lnSpc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lvl="1" marL="581525" indent="-200525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A avaliação é feita através de testes;</a:t>
            </a:r>
          </a:p>
          <a:p>
            <a:pPr lvl="1" marL="581525" indent="-200525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Os testes podem ser estruturais (Teste Caixa branca) ou funcionais (Teste Caixa Preta);</a:t>
            </a:r>
          </a:p>
          <a:p>
            <a:pPr lvl="1" marL="581525" indent="-200525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Para realizar os primeiros testes, a boa prática diz que se deve verificar inicialmente se a primeira actividade está a funcionar de acordo com as suas especificações. Neste caso, são realizados os testes estruturais;</a:t>
            </a:r>
          </a:p>
          <a:p>
            <a:pPr lvl="1" marL="581525" indent="-200525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Após a verificação das actividades, iniciamos os testes funcionais a fim de se verificar o software como um todo.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Introdução aos testes aplicaciona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Introdução aos testes aplicacionais</a:t>
            </a:r>
          </a:p>
        </p:txBody>
      </p:sp>
      <p:sp>
        <p:nvSpPr>
          <p:cNvPr id="132" name="QUE TIPOS DE TESTE DE SOFTWARE EXISTEM?…"/>
          <p:cNvSpPr txBox="1"/>
          <p:nvPr/>
        </p:nvSpPr>
        <p:spPr>
          <a:xfrm>
            <a:off x="360586" y="1653165"/>
            <a:ext cx="6778258" cy="4326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QUE TIPOS DE TESTE DE SOFTWARE EXISTEM?</a:t>
            </a:r>
          </a:p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Os testes de software são uma maneira de garantir a qualidade de um software. Através disso existem diversas maneiras de se testar um sistema, que podem variar de acordo com a sua natureza ou seu objetivo. </a:t>
            </a:r>
          </a:p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Podemos classificar em:</a:t>
            </a:r>
          </a:p>
          <a:p>
            <a:pPr marL="628160" indent="-488460">
              <a:buClr>
                <a:srgbClr val="333333"/>
              </a:buClr>
              <a:buSzPct val="100000"/>
              <a:buAutoNum type="arabicPeriod" startAt="1"/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Testes estruturais ou caixa-branca (</a:t>
            </a:r>
            <a:r>
              <a:rPr i="1"/>
              <a:t>white-box testing</a:t>
            </a:r>
            <a:r>
              <a:t>): </a:t>
            </a:r>
            <a:r>
              <a:rPr b="0"/>
              <a:t>teste de unidade e teste de integração.</a:t>
            </a:r>
          </a:p>
          <a:p>
            <a:pPr marL="628160" indent="-488460">
              <a:buClr>
                <a:srgbClr val="333333"/>
              </a:buClr>
              <a:buSzPct val="100000"/>
              <a:buAutoNum type="arabicPeriod" startAt="1"/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Testes funcionais ou caixa-preta (</a:t>
            </a:r>
            <a:r>
              <a:rPr i="1"/>
              <a:t>black-box testing</a:t>
            </a:r>
            <a:r>
              <a:t>):</a:t>
            </a:r>
            <a:r>
              <a:rPr b="0"/>
              <a:t> teste de sistema e teste de aceitação.</a:t>
            </a:r>
          </a:p>
          <a:p>
            <a:pPr marL="628160" indent="-488460">
              <a:buClr>
                <a:srgbClr val="333333"/>
              </a:buClr>
              <a:buSzPct val="100000"/>
              <a:buAutoNum type="arabicPeriod" startAt="1"/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Testes não-funcionais:</a:t>
            </a:r>
            <a:r>
              <a:rPr b="0"/>
              <a:t> teste de carga e teste de segurança.</a:t>
            </a:r>
          </a:p>
          <a:p>
            <a:pPr marL="628160" indent="-488460">
              <a:buClr>
                <a:srgbClr val="333333"/>
              </a:buClr>
              <a:buSzPct val="100000"/>
              <a:buAutoNum type="arabicPeriod" startAt="1"/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Testes de regressão:</a:t>
            </a:r>
            <a:r>
              <a:rPr b="0"/>
              <a:t> teste de manutenção e teste de confirmação.</a:t>
            </a:r>
          </a:p>
        </p:txBody>
      </p:sp>
      <p:pic>
        <p:nvPicPr>
          <p:cNvPr id="133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30284" y="2437957"/>
            <a:ext cx="4879049" cy="3049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Introdução aos testes aplicacionais - Tipos de tes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86164">
              <a:defRPr sz="3500"/>
            </a:lvl1pPr>
          </a:lstStyle>
          <a:p>
            <a:pPr/>
            <a:r>
              <a:t>Introdução aos testes aplicacionais - Tipos de teste</a:t>
            </a:r>
          </a:p>
        </p:txBody>
      </p:sp>
      <p:pic>
        <p:nvPicPr>
          <p:cNvPr id="136" name="TESTE_tipos_tecnicas.png" descr="TESTE_tipos_tecnica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973" y="1865764"/>
            <a:ext cx="11117353" cy="3947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Introdução aos testes aplicacionais - Testes Estrutura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6422">
              <a:defRPr sz="3300"/>
            </a:lvl1pPr>
          </a:lstStyle>
          <a:p>
            <a:pPr/>
            <a:r>
              <a:t>Introdução aos testes aplicacionais - Testes Estruturais</a:t>
            </a:r>
          </a:p>
        </p:txBody>
      </p:sp>
      <p:sp>
        <p:nvSpPr>
          <p:cNvPr id="139" name="O QUE SÃO TESTES ESTRUTURAIS?…"/>
          <p:cNvSpPr txBox="1"/>
          <p:nvPr/>
        </p:nvSpPr>
        <p:spPr>
          <a:xfrm>
            <a:off x="728656" y="2071678"/>
            <a:ext cx="7104176" cy="3888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 QUE SÃO TESTES ESTRUTURAIS?</a:t>
            </a:r>
          </a:p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Testes estruturais</a:t>
            </a:r>
            <a:r>
              <a:rPr b="0"/>
              <a:t> ou </a:t>
            </a:r>
            <a:r>
              <a:t>testes de caixa-branca</a:t>
            </a:r>
            <a:r>
              <a:rPr b="0"/>
              <a:t> são:</a:t>
            </a:r>
          </a:p>
          <a:p>
            <a:pPr lvl="1" marL="581525" indent="-200525"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Realizados diretamente no código e geralmente são feitos pelo desenvolvedor do sistema;</a:t>
            </a:r>
          </a:p>
          <a:p>
            <a:pPr lvl="1" marL="581525" indent="-200525"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Exemplo deste tipo de teste são os:</a:t>
            </a:r>
          </a:p>
          <a:p>
            <a:pPr lvl="2" marL="962526" indent="-200525"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</a:t>
            </a:r>
            <a:r>
              <a:rPr b="1"/>
              <a:t>Testes de unidade (</a:t>
            </a:r>
            <a:r>
              <a:rPr b="1" i="1"/>
              <a:t>unit testing</a:t>
            </a:r>
            <a:r>
              <a:rPr b="1"/>
              <a:t>) </a:t>
            </a:r>
            <a:r>
              <a:t>- Cada função do sistema é testada a fim de garantir que elas funcionam independentemente da interação com as outras partes do sistema;</a:t>
            </a:r>
          </a:p>
          <a:p>
            <a:pPr lvl="2" marL="962526" indent="-200525"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</a:t>
            </a:r>
            <a:r>
              <a:rPr b="1"/>
              <a:t>Teste de integração</a:t>
            </a:r>
            <a:r>
              <a:t> - Estes testes tem o objetivo de verificar se cada parte do sistema, ao ser integrada com outras, funcionam corretamente.</a:t>
            </a:r>
          </a:p>
        </p:txBody>
      </p:sp>
      <p:pic>
        <p:nvPicPr>
          <p:cNvPr id="140" name="teste_1.png" descr="teste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12482" y="3202165"/>
            <a:ext cx="3847877" cy="1627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ntrodução aos testes aplicacionais - Testes Funciona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6378">
              <a:defRPr sz="3300"/>
            </a:lvl1pPr>
          </a:lstStyle>
          <a:p>
            <a:pPr/>
            <a:r>
              <a:t>Introdução aos testes aplicacionais - Testes Funcionais</a:t>
            </a:r>
          </a:p>
        </p:txBody>
      </p:sp>
      <p:sp>
        <p:nvSpPr>
          <p:cNvPr id="143" name="O QUE SÃO TESTES FUNCIONAIS?…"/>
          <p:cNvSpPr txBox="1"/>
          <p:nvPr/>
        </p:nvSpPr>
        <p:spPr>
          <a:xfrm>
            <a:off x="345250" y="1611591"/>
            <a:ext cx="7729841" cy="476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 QUE SÃO TESTES FUNCIONAIS?</a:t>
            </a:r>
          </a:p>
          <a:p>
            <a:pPr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marL="200526" indent="-200526"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Os </a:t>
            </a:r>
            <a:r>
              <a:rPr b="1"/>
              <a:t>testes caixa-preta</a:t>
            </a:r>
            <a:r>
              <a:t> ou testes funcionais são executados pelos elementos que testam o sistema, nomeadamente  clientes ou utilizadores. Sendo que estes não têm qualquer contato com o código-fonte do sistema. </a:t>
            </a:r>
          </a:p>
          <a:p>
            <a:pPr marL="200526" indent="-200526"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Este sistema entende-se como uma caixa, onde ao inserir valores de entrada (input), retorna valores de saída (output). </a:t>
            </a:r>
          </a:p>
          <a:p>
            <a:pPr marL="200526" indent="-200526"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Dentro deste sistema os:</a:t>
            </a:r>
          </a:p>
          <a:p>
            <a:pPr lvl="1" marL="581525" indent="-200525"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 </a:t>
            </a:r>
            <a:r>
              <a:rPr b="1"/>
              <a:t>teste de sistema</a:t>
            </a:r>
            <a:r>
              <a:t> são realizados por uma equipa específica de teste, que utiliza a especificação dada pelo cliente para fazer o percurso de casos de teste.</a:t>
            </a:r>
          </a:p>
          <a:p>
            <a:pPr lvl="1" marL="581525" indent="-200525"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 </a:t>
            </a:r>
            <a:r>
              <a:rPr b="1"/>
              <a:t>teste de aceitação</a:t>
            </a:r>
            <a:r>
              <a:t> difere deste sistema, pois pode ser executado pelo cliente ou pelos utilizadores, cuja finalidade do teste é verificar se o sistema está de acordo com o que foi solicitado e se atende as necessidades dos utilizadores.</a:t>
            </a:r>
          </a:p>
        </p:txBody>
      </p:sp>
      <p:pic>
        <p:nvPicPr>
          <p:cNvPr id="144" name="teste_1.png" descr="teste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35173" y="3094812"/>
            <a:ext cx="3847875" cy="1627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Introdução aos testes aplicacionais"/>
          <p:cNvSpPr txBox="1"/>
          <p:nvPr/>
        </p:nvSpPr>
        <p:spPr>
          <a:xfrm>
            <a:off x="6627314" y="2623781"/>
            <a:ext cx="5353124" cy="904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73382" indent="-373382">
              <a:spcBef>
                <a:spcPts val="400"/>
              </a:spcBef>
              <a:defRPr b="1" sz="2800">
                <a:solidFill>
                  <a:srgbClr val="0D0D0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Introdução aos testes aplicacionais</a:t>
            </a:r>
          </a:p>
        </p:txBody>
      </p:sp>
      <p:pic>
        <p:nvPicPr>
          <p:cNvPr id="82" name="cinel_logo.png" descr="cinel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78493" y="136578"/>
            <a:ext cx="2233585" cy="1165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Introdução aos testes aplicacionais - Testes não-funciona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6638">
              <a:defRPr sz="3100"/>
            </a:lvl1pPr>
          </a:lstStyle>
          <a:p>
            <a:pPr/>
            <a:r>
              <a:t>Introdução aos testes aplicacionais - Testes não-funcionais</a:t>
            </a:r>
          </a:p>
        </p:txBody>
      </p:sp>
      <p:sp>
        <p:nvSpPr>
          <p:cNvPr id="147" name="O QUE SÃO TESTES NÃO-FUNCIONAIS?…"/>
          <p:cNvSpPr txBox="1"/>
          <p:nvPr/>
        </p:nvSpPr>
        <p:spPr>
          <a:xfrm>
            <a:off x="651974" y="2185653"/>
            <a:ext cx="5238882" cy="272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 QUE SÃO TESTES NÃO-FUNCIONAIS?</a:t>
            </a:r>
          </a:p>
          <a:p>
            <a:pPr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marL="200526" indent="-200526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Os </a:t>
            </a:r>
            <a:r>
              <a:rPr b="1"/>
              <a:t>testes não-funcionais</a:t>
            </a:r>
            <a:r>
              <a:t>, tratam-se de testes que</a:t>
            </a:r>
            <a:r>
              <a:rPr b="1"/>
              <a:t> </a:t>
            </a:r>
            <a:r>
              <a:t>verificam apenas aspectos gerais da aplicação, independente das regras de negócio que há nele. Como por exemplo, o teste ao desempenho, a segurança, à usabilidade, entre outros.</a:t>
            </a:r>
          </a:p>
        </p:txBody>
      </p:sp>
      <p:pic>
        <p:nvPicPr>
          <p:cNvPr id="148" name="teste_1.png" descr="teste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51193" y="2772752"/>
            <a:ext cx="5047339" cy="2135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ntrodução aos testes aplicacionais - Testes de Regress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6552">
              <a:defRPr sz="3200"/>
            </a:lvl1pPr>
          </a:lstStyle>
          <a:p>
            <a:pPr/>
            <a:r>
              <a:t>Introdução aos testes aplicacionais - Testes de Regressão</a:t>
            </a:r>
          </a:p>
        </p:txBody>
      </p:sp>
      <p:sp>
        <p:nvSpPr>
          <p:cNvPr id="151" name="O QUE SÃO TESTES DE REGRESSÃO?…"/>
          <p:cNvSpPr txBox="1"/>
          <p:nvPr/>
        </p:nvSpPr>
        <p:spPr>
          <a:xfrm>
            <a:off x="452604" y="1909602"/>
            <a:ext cx="6106012" cy="4122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 QUE SÃO TESTES DE REGRESSÃO?</a:t>
            </a:r>
          </a:p>
          <a:p>
            <a:pPr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marL="200526" indent="-200526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Os </a:t>
            </a:r>
            <a:r>
              <a:rPr b="1"/>
              <a:t>testes de regressão</a:t>
            </a:r>
            <a:r>
              <a:t> devem ser realizados sempre que o sistema sofre alterações consideráveis, que pode gerar os chamados “bugs”. </a:t>
            </a:r>
          </a:p>
          <a:p>
            <a:pPr marL="200526" indent="-200526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Geralmente é necessário re-executar todo o trajecto de teste criado para o teste funcional, desde que o sistema não seja muito grande. </a:t>
            </a:r>
          </a:p>
          <a:p>
            <a:pPr marL="200526" indent="-200526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Para uma melhor eficiência nesse tipo de teste, é importante que ele seja automatizado, para ter melhores resultados e torná-lo viável.</a:t>
            </a:r>
          </a:p>
        </p:txBody>
      </p:sp>
      <p:pic>
        <p:nvPicPr>
          <p:cNvPr id="152" name="teste_1.png" descr="teste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51193" y="2772752"/>
            <a:ext cx="5047339" cy="2135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Introdução aos testes aplicacionais - Fases do process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6422">
              <a:defRPr sz="3300"/>
            </a:lvl1pPr>
          </a:lstStyle>
          <a:p>
            <a:pPr/>
            <a:r>
              <a:t>Introdução aos testes aplicacionais - Fases do processo </a:t>
            </a:r>
          </a:p>
        </p:txBody>
      </p:sp>
      <p:sp>
        <p:nvSpPr>
          <p:cNvPr id="155" name="FASES DO PROCESSO DE TESTE?…"/>
          <p:cNvSpPr txBox="1"/>
          <p:nvPr/>
        </p:nvSpPr>
        <p:spPr>
          <a:xfrm>
            <a:off x="452604" y="1679557"/>
            <a:ext cx="11274092" cy="213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FASES DO PROCESSO DE TESTE?</a:t>
            </a:r>
          </a:p>
          <a:p>
            <a:pPr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Os testes devem ser executados de acordo com o apresentado de forma a torná-lo mais eficaz:</a:t>
            </a:r>
          </a:p>
          <a:p>
            <a:pPr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pic>
        <p:nvPicPr>
          <p:cNvPr id="156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0166" y="3060993"/>
            <a:ext cx="8166684" cy="3014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Introdução aos testes aplicacionais - Testes de Componen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6681">
              <a:defRPr sz="3000"/>
            </a:lvl1pPr>
          </a:lstStyle>
          <a:p>
            <a:pPr/>
            <a:r>
              <a:t>Introdução aos testes aplicacionais - Testes de Componente</a:t>
            </a:r>
          </a:p>
        </p:txBody>
      </p:sp>
      <p:sp>
        <p:nvSpPr>
          <p:cNvPr id="159" name="FASES DE TESTES DE COMPONENTE (ou teste de unidade)…"/>
          <p:cNvSpPr txBox="1"/>
          <p:nvPr/>
        </p:nvSpPr>
        <p:spPr>
          <a:xfrm>
            <a:off x="790001" y="1817584"/>
            <a:ext cx="5744771" cy="4940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FASES DE TESTES DE COMPONENTE (ou teste de unidade)</a:t>
            </a:r>
          </a:p>
          <a:p>
            <a:pPr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marL="200526" indent="-200526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Realizado pelo próprio desenvolvedor do software; </a:t>
            </a:r>
          </a:p>
          <a:p>
            <a:pPr marL="200526" indent="-200526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Relacionados com actividade de codificação;</a:t>
            </a:r>
          </a:p>
          <a:p>
            <a:pPr marL="200526" indent="-200526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Testa individualmente os módulos ou componentes de software desenvolvido;</a:t>
            </a:r>
          </a:p>
          <a:p>
            <a:pPr marL="200526" indent="-200526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Testa se o módulo ou componente que realmente executa a tarefa para a qual foi projectado. </a:t>
            </a:r>
          </a:p>
          <a:p>
            <a:pPr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pic>
        <p:nvPicPr>
          <p:cNvPr id="160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63014" y="2129539"/>
            <a:ext cx="2648146" cy="3017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Introdução aos testes aplicacionais - Testes de Integraç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86595">
              <a:defRPr sz="3100"/>
            </a:lvl1pPr>
          </a:lstStyle>
          <a:p>
            <a:pPr/>
            <a:r>
              <a:t>Introdução aos testes aplicacionais - Testes de Integração</a:t>
            </a:r>
          </a:p>
        </p:txBody>
      </p:sp>
      <p:sp>
        <p:nvSpPr>
          <p:cNvPr id="163" name="FASES DE TESTE DE INTEGRAÇÃO:…"/>
          <p:cNvSpPr txBox="1"/>
          <p:nvPr/>
        </p:nvSpPr>
        <p:spPr>
          <a:xfrm>
            <a:off x="651975" y="1878928"/>
            <a:ext cx="5744771" cy="5699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FASES DE TESTE DE INTEGRAÇÃO:</a:t>
            </a:r>
          </a:p>
          <a:p>
            <a:pPr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marL="200526" indent="-200526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O desenvolvedor testa a integração dos componentes do sistema;</a:t>
            </a:r>
          </a:p>
          <a:p>
            <a:pPr marL="200526" indent="-200526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Unidades ou aplicações que foram testadas em separado, serão testadas de forma integrante;</a:t>
            </a:r>
          </a:p>
          <a:p>
            <a:pPr marL="200526" indent="-200526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 teste de integração deve ser feito de forma incremental, ou seja, as unidades devem ser integradas em pequenos segmentos;</a:t>
            </a:r>
          </a:p>
          <a:p>
            <a:pPr marL="200526" indent="-200526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A integração dos módulos pode ser feita através das abordagens:</a:t>
            </a:r>
          </a:p>
          <a:p>
            <a:pPr lvl="1" marL="581525" indent="-200525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Top-down;</a:t>
            </a:r>
          </a:p>
          <a:p>
            <a:pPr lvl="1" marL="581525" indent="-200525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Bottom-up.</a:t>
            </a:r>
          </a:p>
          <a:p>
            <a:pPr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pic>
        <p:nvPicPr>
          <p:cNvPr id="164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68511" y="2261466"/>
            <a:ext cx="4378184" cy="33292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Introdução aos testes aplicacionais - Testes de Sistem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6422">
              <a:defRPr sz="3300"/>
            </a:lvl1pPr>
          </a:lstStyle>
          <a:p>
            <a:pPr/>
            <a:r>
              <a:t>Introdução aos testes aplicacionais - Testes de Sistema</a:t>
            </a:r>
          </a:p>
        </p:txBody>
      </p:sp>
      <p:sp>
        <p:nvSpPr>
          <p:cNvPr id="167" name="FASES DE TESTE DE SISTEMA:…"/>
          <p:cNvSpPr txBox="1"/>
          <p:nvPr/>
        </p:nvSpPr>
        <p:spPr>
          <a:xfrm>
            <a:off x="667312" y="2047627"/>
            <a:ext cx="4431516" cy="359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FASES DE TESTE DE SISTEMA:</a:t>
            </a:r>
          </a:p>
          <a:p>
            <a:pPr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marL="200526" indent="-200526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Realizada por uma equipa de testes independente;</a:t>
            </a:r>
          </a:p>
          <a:p>
            <a:pPr marL="200526" indent="-200526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Teste do software do ponto de vista sistémico;</a:t>
            </a:r>
          </a:p>
          <a:p>
            <a:pPr marL="200526" indent="-200526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Foco no sistema como um todo. </a:t>
            </a:r>
          </a:p>
          <a:p>
            <a:pPr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pic>
        <p:nvPicPr>
          <p:cNvPr id="168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35622" y="1183785"/>
            <a:ext cx="5647628" cy="49869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Introdução aos testes aplicacionais - Procedimento de tes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6767">
              <a:defRPr sz="3000"/>
            </a:lvl1pPr>
          </a:lstStyle>
          <a:p>
            <a:pPr/>
            <a:r>
              <a:t>Introdução aos testes aplicacionais - Procedimento de testes</a:t>
            </a:r>
          </a:p>
        </p:txBody>
      </p:sp>
      <p:pic>
        <p:nvPicPr>
          <p:cNvPr id="171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102335"/>
            <a:ext cx="12179301" cy="3788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Verificação e Validação de testes"/>
          <p:cNvSpPr txBox="1"/>
          <p:nvPr/>
        </p:nvSpPr>
        <p:spPr>
          <a:xfrm>
            <a:off x="6627314" y="2623781"/>
            <a:ext cx="5353124" cy="904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73382" indent="-373382">
              <a:spcBef>
                <a:spcPts val="400"/>
              </a:spcBef>
              <a:defRPr b="1" sz="2800">
                <a:solidFill>
                  <a:srgbClr val="0D0D0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Verificação e Validação de testes</a:t>
            </a:r>
          </a:p>
        </p:txBody>
      </p:sp>
      <p:pic>
        <p:nvPicPr>
          <p:cNvPr id="174" name="cinel_logo.png" descr="cinel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78493" y="136578"/>
            <a:ext cx="2233585" cy="1165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Introdução aos testes aplicacionais - Verificação e validação"/>
          <p:cNvSpPr txBox="1"/>
          <p:nvPr>
            <p:ph type="title"/>
          </p:nvPr>
        </p:nvSpPr>
        <p:spPr>
          <a:xfrm>
            <a:off x="603962" y="189434"/>
            <a:ext cx="10971376" cy="798753"/>
          </a:xfrm>
          <a:prstGeom prst="rect">
            <a:avLst/>
          </a:prstGeom>
        </p:spPr>
        <p:txBody>
          <a:bodyPr/>
          <a:lstStyle>
            <a:lvl1pPr defTabSz="756724">
              <a:defRPr sz="3000"/>
            </a:lvl1pPr>
          </a:lstStyle>
          <a:p>
            <a:pPr/>
            <a:r>
              <a:t>Introdução aos testes aplicacionais - Verificação e validação</a:t>
            </a:r>
          </a:p>
        </p:txBody>
      </p:sp>
      <p:sp>
        <p:nvSpPr>
          <p:cNvPr id="177" name="Verificação e validação trata-se de um processo:…"/>
          <p:cNvSpPr txBox="1"/>
          <p:nvPr/>
        </p:nvSpPr>
        <p:spPr>
          <a:xfrm>
            <a:off x="529286" y="1872307"/>
            <a:ext cx="6048172" cy="3888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Verificação e validação trata-se de um processo:</a:t>
            </a:r>
          </a:p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lvl="1" marL="581525" indent="-200525"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Aplicado para melhorar a qualidade dos produtos e a produtividade dos processos de software;</a:t>
            </a:r>
          </a:p>
          <a:p>
            <a:pPr lvl="1" marL="581525" indent="-200525"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Permite que os desenvolvedores consigam identificar problemas de software o mais rápido possível e corrigi-los antes de entregarem o produto aos utilizadores;</a:t>
            </a:r>
          </a:p>
          <a:p>
            <a:pPr lvl="1" marL="581525" indent="-200525"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Permite identificar e corrigir os problemas nas actividades de desenvolvimento para aumentar a produtividade de novos projectos de software. </a:t>
            </a:r>
          </a:p>
        </p:txBody>
      </p:sp>
      <p:pic>
        <p:nvPicPr>
          <p:cNvPr id="178" name="Imagem" descr="Imagem"/>
          <p:cNvPicPr>
            <a:picLocks noChangeAspect="1"/>
          </p:cNvPicPr>
          <p:nvPr/>
        </p:nvPicPr>
        <p:blipFill>
          <a:blip r:embed="rId3">
            <a:extLst/>
          </a:blip>
          <a:srcRect l="10388" t="51883" r="11731" b="0"/>
          <a:stretch>
            <a:fillRect/>
          </a:stretch>
        </p:blipFill>
        <p:spPr>
          <a:xfrm>
            <a:off x="6571374" y="2835998"/>
            <a:ext cx="5453599" cy="22535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Introdução aos testes aplicacionais - Verificação e validaç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6724">
              <a:defRPr sz="3000"/>
            </a:lvl1pPr>
          </a:lstStyle>
          <a:p>
            <a:pPr/>
            <a:r>
              <a:t>Introdução aos testes aplicacionais - Verificação e validação</a:t>
            </a:r>
          </a:p>
        </p:txBody>
      </p:sp>
      <p:sp>
        <p:nvSpPr>
          <p:cNvPr id="181" name="Verificação e validação trata-se de um processo que:…"/>
          <p:cNvSpPr txBox="1"/>
          <p:nvPr/>
        </p:nvSpPr>
        <p:spPr>
          <a:xfrm>
            <a:off x="529286" y="1872307"/>
            <a:ext cx="6048172" cy="4063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Verificação e validação trata-se de um processo que:</a:t>
            </a:r>
          </a:p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lvl="1" marL="581525" indent="-200525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Permite que se determine sistematicamente se os requisitos de um sistema estão sendo correctamente tratados e implementados;</a:t>
            </a:r>
          </a:p>
          <a:p>
            <a:pPr lvl="1" marL="581525" indent="-200525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Diminui as chances de re-trabalho desde as primeiras fases do desenvolvimento de software;</a:t>
            </a:r>
          </a:p>
          <a:p>
            <a:pPr lvl="1" marL="581525" indent="-200525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Contribui directamente para o atendimento dos prazos e custos do projecto. </a:t>
            </a:r>
          </a:p>
        </p:txBody>
      </p:sp>
      <p:pic>
        <p:nvPicPr>
          <p:cNvPr id="182" name="Imagem" descr="Imagem"/>
          <p:cNvPicPr>
            <a:picLocks noChangeAspect="1"/>
          </p:cNvPicPr>
          <p:nvPr/>
        </p:nvPicPr>
        <p:blipFill>
          <a:blip r:embed="rId3">
            <a:extLst/>
          </a:blip>
          <a:srcRect l="10388" t="51883" r="11731" b="0"/>
          <a:stretch>
            <a:fillRect/>
          </a:stretch>
        </p:blipFill>
        <p:spPr>
          <a:xfrm>
            <a:off x="6632719" y="2923627"/>
            <a:ext cx="5453599" cy="22535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Introdução aos testes aplicaciona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Introdução aos testes aplicacionais</a:t>
            </a:r>
          </a:p>
        </p:txBody>
      </p:sp>
      <p:sp>
        <p:nvSpPr>
          <p:cNvPr id="85" name="O QUE É UM TESTE?…"/>
          <p:cNvSpPr txBox="1"/>
          <p:nvPr/>
        </p:nvSpPr>
        <p:spPr>
          <a:xfrm>
            <a:off x="836010" y="2255711"/>
            <a:ext cx="5232499" cy="3450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 QUE É UM TESTE?</a:t>
            </a:r>
          </a:p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 termo teste vem do Latim, “testum” que significa, frasco de barro usado para ensaios com metais a fim de determinar a sua presença ou medir a massa de seus vários elementos. </a:t>
            </a:r>
          </a:p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Bem como este termo também surge na Lingua Inglesa quando mencionamos “put to the test”. </a:t>
            </a:r>
          </a:p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Ou seja, colocar um software em testes significar verificar a presença de defeitos.</a:t>
            </a:r>
          </a:p>
        </p:txBody>
      </p:sp>
      <p:pic>
        <p:nvPicPr>
          <p:cNvPr id="86" name="Teste.png" descr="Tes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31265" y="2724586"/>
            <a:ext cx="3775158" cy="2512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Introdução aos testes aplicacionais - Problem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55862">
              <a:defRPr sz="3800"/>
            </a:lvl1pPr>
          </a:lstStyle>
          <a:p>
            <a:pPr/>
            <a:r>
              <a:t>Introdução aos testes aplicacionais - Problemas</a:t>
            </a:r>
          </a:p>
        </p:txBody>
      </p:sp>
      <p:sp>
        <p:nvSpPr>
          <p:cNvPr id="185" name="Problemas:…"/>
          <p:cNvSpPr txBox="1"/>
          <p:nvPr/>
        </p:nvSpPr>
        <p:spPr>
          <a:xfrm>
            <a:off x="529286" y="1872307"/>
            <a:ext cx="6048172" cy="447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Problemas:</a:t>
            </a:r>
          </a:p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lvl="1" marL="581525" indent="-200525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Requisitos incompletos e incorrectos indicam problemas no produto que se podem manifestar por meio de falhas, caso não sejam corrigidos, durante  a operação de uso de software. </a:t>
            </a:r>
          </a:p>
          <a:p>
            <a:pPr lvl="1" marL="581525" indent="-200525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 IEEE descreve várias definições de problemas que podem ocorrer:</a:t>
            </a:r>
          </a:p>
          <a:p>
            <a:pPr lvl="2" marL="962526" indent="-200525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Erro(erros, mistake);</a:t>
            </a:r>
          </a:p>
          <a:p>
            <a:pPr lvl="2" marL="962526" indent="-200525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Defeito (bug, falua, defect);</a:t>
            </a:r>
          </a:p>
          <a:p>
            <a:pPr lvl="2" marL="962526" indent="-200525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Falha (failure).</a:t>
            </a:r>
          </a:p>
        </p:txBody>
      </p:sp>
      <p:pic>
        <p:nvPicPr>
          <p:cNvPr id="186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73329" y="2490180"/>
            <a:ext cx="5404065" cy="2702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Introdução aos testes aplicacionais - Problem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55862">
              <a:defRPr sz="3800"/>
            </a:lvl1pPr>
          </a:lstStyle>
          <a:p>
            <a:pPr/>
            <a:r>
              <a:t>Introdução aos testes aplicacionais - Problemas</a:t>
            </a:r>
          </a:p>
        </p:txBody>
      </p:sp>
      <p:pic>
        <p:nvPicPr>
          <p:cNvPr id="189" name="Defeitos podem ou não manifestar-se em Defeitos podem ou não manifestar-se em " descr="Defeitos podem ou não manifestar-se em Defeitos podem ou não manifestar-se em 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6341" y="3080596"/>
            <a:ext cx="2326617" cy="20684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  <p:pic>
        <p:nvPicPr>
          <p:cNvPr id="190" name="Erros causam Erros causam " descr="Erros causam Erros causam 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5984" y="2026706"/>
            <a:ext cx="2326617" cy="20684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  <p:pic>
        <p:nvPicPr>
          <p:cNvPr id="191" name="Falhas Falhas" descr="Falhas Falhas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82067" y="3989744"/>
            <a:ext cx="2326617" cy="206846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  <p:pic>
        <p:nvPicPr>
          <p:cNvPr id="192" name="Imagem" descr="Imagem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28673" y="2740981"/>
            <a:ext cx="1175847" cy="639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m" descr="Imagem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33943" y="3770029"/>
            <a:ext cx="1267141" cy="689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Introdução aos testes aplicacionais - Err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Introdução aos testes aplicacionais - Erros </a:t>
            </a:r>
          </a:p>
        </p:txBody>
      </p:sp>
      <p:sp>
        <p:nvSpPr>
          <p:cNvPr id="196" name="Ação humana que produz um resultado incorrecto:…"/>
          <p:cNvSpPr txBox="1"/>
          <p:nvPr/>
        </p:nvSpPr>
        <p:spPr>
          <a:xfrm>
            <a:off x="759328" y="2214879"/>
            <a:ext cx="5613832" cy="307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Ação humana que produz um resultado incorrecto:</a:t>
            </a:r>
          </a:p>
          <a:p>
            <a:pPr>
              <a:lnSpc>
                <a:spcPct val="120000"/>
              </a:lnSpc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lvl="1" marL="581525" indent="-200525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Os desenvolvedores cometem erros quando interpretam mal as necessidades dos clientes;</a:t>
            </a:r>
          </a:p>
          <a:p>
            <a:pPr lvl="1" marL="581525" indent="-200525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O utilizadores cometem erros quando utilizam um sistema em desacordo com as intenções dos desenvolvedores. </a:t>
            </a:r>
          </a:p>
        </p:txBody>
      </p:sp>
      <p:pic>
        <p:nvPicPr>
          <p:cNvPr id="197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60837" y="2380686"/>
            <a:ext cx="5181066" cy="2914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Introdução aos testes aplicacionais - Defei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Introdução aos testes aplicacionais - Defeito </a:t>
            </a:r>
          </a:p>
        </p:txBody>
      </p:sp>
      <p:sp>
        <p:nvSpPr>
          <p:cNvPr id="200" name="Implementado dentro do sistema:…"/>
          <p:cNvSpPr txBox="1"/>
          <p:nvPr/>
        </p:nvSpPr>
        <p:spPr>
          <a:xfrm>
            <a:off x="713319" y="2644294"/>
            <a:ext cx="5613832" cy="2077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Implementado dentro do sistema:</a:t>
            </a:r>
          </a:p>
          <a:p>
            <a:pPr>
              <a:lnSpc>
                <a:spcPct val="120000"/>
              </a:lnSpc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lvl="1" marL="581525" indent="-200525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Requisitos inconsistentes com as necessidades do cliente;</a:t>
            </a:r>
          </a:p>
          <a:p>
            <a:pPr lvl="1" marL="581525" indent="-200525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Requisitos funcionais do sistema em desacordo com os requisitos do negócio. </a:t>
            </a:r>
          </a:p>
        </p:txBody>
      </p:sp>
      <p:pic>
        <p:nvPicPr>
          <p:cNvPr id="201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17494" y="1997056"/>
            <a:ext cx="4638469" cy="3834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Introdução aos testes aplicacionais - Falh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Introdução aos testes aplicacionais - Falha </a:t>
            </a:r>
          </a:p>
        </p:txBody>
      </p:sp>
      <p:sp>
        <p:nvSpPr>
          <p:cNvPr id="204" name="Incapacidade de um sistema ou componente em executar as funções requeridas dentro de um nível de desempenho requerido:…"/>
          <p:cNvSpPr txBox="1"/>
          <p:nvPr/>
        </p:nvSpPr>
        <p:spPr>
          <a:xfrm>
            <a:off x="713319" y="2644294"/>
            <a:ext cx="5613832" cy="2837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20000"/>
              </a:lnSpc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Incapacidade de um sistema ou componente em executar as funções requeridas dentro de um nível de desempenho requerido:</a:t>
            </a:r>
          </a:p>
          <a:p>
            <a:pPr>
              <a:lnSpc>
                <a:spcPct val="120000"/>
              </a:lnSpc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lvl="1" marL="581525" indent="-200525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Manifestação de um defeito no sistema de software;</a:t>
            </a:r>
          </a:p>
          <a:p>
            <a:pPr lvl="1" marL="581525" indent="-200525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Apresentação de datas incorrectas;</a:t>
            </a:r>
          </a:p>
          <a:p>
            <a:pPr lvl="1" marL="581525" indent="-200525">
              <a:lnSpc>
                <a:spcPct val="12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Ecrã azul no monitor.  </a:t>
            </a:r>
          </a:p>
        </p:txBody>
      </p:sp>
      <p:pic>
        <p:nvPicPr>
          <p:cNvPr id="205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28702" y="2223752"/>
            <a:ext cx="4962595" cy="3310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Introdução aos testes aplicacionais - Resu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Introdução aos testes aplicacionais - Resumo </a:t>
            </a:r>
          </a:p>
        </p:txBody>
      </p:sp>
      <p:pic>
        <p:nvPicPr>
          <p:cNvPr id="208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1289" y="1186941"/>
            <a:ext cx="8696722" cy="52416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Introdução aos testes aplicaciona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Introdução aos testes aplicacionais</a:t>
            </a:r>
          </a:p>
        </p:txBody>
      </p:sp>
      <p:sp>
        <p:nvSpPr>
          <p:cNvPr id="89" name="OBJECTIVOS DE UM TESTE?…"/>
          <p:cNvSpPr txBox="1"/>
          <p:nvPr/>
        </p:nvSpPr>
        <p:spPr>
          <a:xfrm>
            <a:off x="866683" y="1928953"/>
            <a:ext cx="9726973" cy="821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OBJECTIVOS DE UM TESTE?</a:t>
            </a:r>
          </a:p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 execução de um teste tem por objectivo verificar:</a:t>
            </a:r>
          </a:p>
        </p:txBody>
      </p:sp>
      <p:pic>
        <p:nvPicPr>
          <p:cNvPr id="90" name="Aspectos estruturais;… Aspectos estruturais;Lógicos do software;Aspectos sistémicos." descr="Aspectos estruturais;… Aspectos estruturais;Lógicos do software;Aspectos sistémicos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3113" y="2973242"/>
            <a:ext cx="3715837" cy="13716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  <p:pic>
        <p:nvPicPr>
          <p:cNvPr id="91" name="A um custo adequado;…  A um custo adequado; Conceitos; Estratégias; Técnicas e Métricas. " descr="A um custo adequado;…  A um custo adequado; Conceitos; Estratégias; Técnicas e Métricas. 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9313" y="4537538"/>
            <a:ext cx="3509513" cy="183071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  <p:sp>
        <p:nvSpPr>
          <p:cNvPr id="92" name="Descobrir defeitos:"/>
          <p:cNvSpPr txBox="1"/>
          <p:nvPr/>
        </p:nvSpPr>
        <p:spPr>
          <a:xfrm>
            <a:off x="7093188" y="4019378"/>
            <a:ext cx="2269216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Descobrir defeitos:</a:t>
            </a:r>
          </a:p>
        </p:txBody>
      </p:sp>
      <p:pic>
        <p:nvPicPr>
          <p:cNvPr id="93" name="Imagem" descr="Imagem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1578" y="2921000"/>
            <a:ext cx="1866902" cy="10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Introdução aos testes aplicacionais"/>
          <p:cNvSpPr txBox="1"/>
          <p:nvPr>
            <p:ph type="title"/>
          </p:nvPr>
        </p:nvSpPr>
        <p:spPr>
          <a:xfrm>
            <a:off x="603962" y="189434"/>
            <a:ext cx="10971376" cy="798753"/>
          </a:xfrm>
          <a:prstGeom prst="rect">
            <a:avLst/>
          </a:prstGeom>
        </p:spPr>
        <p:txBody>
          <a:bodyPr/>
          <a:lstStyle/>
          <a:p>
            <a:pPr/>
            <a:r>
              <a:t>Introdução aos testes aplicacionais</a:t>
            </a:r>
          </a:p>
        </p:txBody>
      </p:sp>
      <p:sp>
        <p:nvSpPr>
          <p:cNvPr id="96" name="O QUE PROPORCIONA UM TESTE?…"/>
          <p:cNvSpPr txBox="1"/>
          <p:nvPr/>
        </p:nvSpPr>
        <p:spPr>
          <a:xfrm>
            <a:off x="866683" y="1928953"/>
            <a:ext cx="7527774" cy="418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 QUE PROPORCIONA UM TESTE?</a:t>
            </a:r>
          </a:p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Um teste proporciona:</a:t>
            </a:r>
          </a:p>
          <a:p>
            <a:pPr>
              <a:lnSpc>
                <a:spcPct val="150000"/>
              </a:lnSpc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marL="200526" indent="-200526">
              <a:lnSpc>
                <a:spcPct val="15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Maior integração num processo de testes;</a:t>
            </a:r>
          </a:p>
          <a:p>
            <a:pPr marL="200526" indent="-200526">
              <a:lnSpc>
                <a:spcPct val="15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Melhor definição de conceitos;</a:t>
            </a:r>
          </a:p>
          <a:p>
            <a:pPr marL="200526" indent="-200526">
              <a:lnSpc>
                <a:spcPct val="15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Ambiente de software mais controlado;</a:t>
            </a:r>
          </a:p>
          <a:p>
            <a:pPr marL="200526" indent="-200526">
              <a:lnSpc>
                <a:spcPct val="15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Apoiar a actividade de testes;</a:t>
            </a:r>
          </a:p>
          <a:p>
            <a:pPr marL="200526" indent="-200526">
              <a:lnSpc>
                <a:spcPct val="15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Fornecer um guia para as equipas de como devem proceder nesta actividade:</a:t>
            </a:r>
          </a:p>
          <a:p>
            <a:pPr lvl="2" marL="962526" indent="-200525">
              <a:lnSpc>
                <a:spcPct val="150000"/>
              </a:lnSpc>
              <a:buSzPct val="60000"/>
              <a:buBlip>
                <a:blip r:embed="rId2"/>
              </a:buBlip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Desde o planeamento até à avaliação dos resultados. </a:t>
            </a:r>
          </a:p>
        </p:txBody>
      </p:sp>
      <p:pic>
        <p:nvPicPr>
          <p:cNvPr id="97" name="teste_1.png" descr="teste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62181" y="2389497"/>
            <a:ext cx="4914568" cy="20790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Introdução aos testes aplicacionais - Ciclo de vi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6034">
              <a:defRPr sz="3600"/>
            </a:lvl1pPr>
          </a:lstStyle>
          <a:p>
            <a:pPr/>
            <a:r>
              <a:t>Introdução aos testes aplicacionais - Ciclo de vida </a:t>
            </a:r>
          </a:p>
        </p:txBody>
      </p:sp>
      <p:pic>
        <p:nvPicPr>
          <p:cNvPr id="100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674" y="1047736"/>
            <a:ext cx="9839299" cy="56569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ntrodução aos testes aplicacionais - 7 Princípios dos TES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6767">
              <a:defRPr sz="3000"/>
            </a:lvl1pPr>
          </a:lstStyle>
          <a:p>
            <a:pPr/>
            <a:r>
              <a:t>Introdução aos testes aplicacionais - 7 Princípios dos TESTES</a:t>
            </a:r>
          </a:p>
        </p:txBody>
      </p:sp>
      <p:pic>
        <p:nvPicPr>
          <p:cNvPr id="103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0040" y="1028369"/>
            <a:ext cx="9779221" cy="5647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Introdução aos testes aplicacionais - Teste Antecipad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6378">
              <a:defRPr sz="3300"/>
            </a:lvl1pPr>
          </a:lstStyle>
          <a:p>
            <a:pPr/>
            <a:r>
              <a:t>Introdução aos testes aplicacionais - Teste Antecipado</a:t>
            </a:r>
          </a:p>
        </p:txBody>
      </p:sp>
      <p:pic>
        <p:nvPicPr>
          <p:cNvPr id="106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9564" y="1041227"/>
            <a:ext cx="7008139" cy="53850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Introdução aos testes aplicacionais - Agrupamento de defeit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6853">
              <a:defRPr sz="2900"/>
            </a:lvl1pPr>
          </a:lstStyle>
          <a:p>
            <a:pPr/>
            <a:r>
              <a:t>Introdução aos testes aplicacionais - Agrupamento de defeitos</a:t>
            </a:r>
          </a:p>
        </p:txBody>
      </p:sp>
      <p:pic>
        <p:nvPicPr>
          <p:cNvPr id="109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90614" y="2683834"/>
            <a:ext cx="5976950" cy="1688557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Neste ponto de agrupamento de defeitos, dentro de um software, 20% das funcionalidades estabelecidas de acordo com os requisitos do cliente é possível encontrar cerca de 80% de defeitos."/>
          <p:cNvSpPr txBox="1"/>
          <p:nvPr/>
        </p:nvSpPr>
        <p:spPr>
          <a:xfrm>
            <a:off x="651975" y="2606093"/>
            <a:ext cx="4593679" cy="184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Neste ponto de agrupamento de defeitos, dentro de um software, 20% das funcionalidades estabelecidas de acordo com os requisitos do cliente é possível encontrar cerca de 80% de defeitos.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9568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9568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9568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9568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33391B73DDC3D47ADEF1F7D53836D4A" ma:contentTypeVersion="10" ma:contentTypeDescription="Crie um novo documento." ma:contentTypeScope="" ma:versionID="136527a5f9099e9b9c8b4a7bb3256d81">
  <xsd:schema xmlns:xsd="http://www.w3.org/2001/XMLSchema" xmlns:xs="http://www.w3.org/2001/XMLSchema" xmlns:p="http://schemas.microsoft.com/office/2006/metadata/properties" xmlns:ns2="04138801-cf08-4b78-8ddb-d722cdb22ba7" xmlns:ns3="b0615d51-1b5b-4af8-9751-20fec560946e" targetNamespace="http://schemas.microsoft.com/office/2006/metadata/properties" ma:root="true" ma:fieldsID="072d8269f2062316ff434ad05bb215ff" ns2:_="" ns3:_="">
    <xsd:import namespace="04138801-cf08-4b78-8ddb-d722cdb22ba7"/>
    <xsd:import namespace="b0615d51-1b5b-4af8-9751-20fec560946e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138801-cf08-4b78-8ddb-d722cdb22ba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Marcações de imagem" ma:readOnly="false" ma:fieldId="{5cf76f15-5ced-4ddc-b409-7134ff3c332f}" ma:taxonomyMulti="true" ma:sspId="f561c7a7-02ae-4874-a2c5-b757c263c9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615d51-1b5b-4af8-9751-20fec560946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c4aecb5-00be-4863-82a1-af32a08d60a4}" ma:internalName="TaxCatchAll" ma:showField="CatchAllData" ma:web="b0615d51-1b5b-4af8-9751-20fec560946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4138801-cf08-4b78-8ddb-d722cdb22ba7">
      <Terms xmlns="http://schemas.microsoft.com/office/infopath/2007/PartnerControls"/>
    </lcf76f155ced4ddcb4097134ff3c332f>
    <TaxCatchAll xmlns="b0615d51-1b5b-4af8-9751-20fec560946e" xsi:nil="true"/>
  </documentManagement>
</p:properties>
</file>

<file path=customXml/itemProps1.xml><?xml version="1.0" encoding="utf-8"?>
<ds:datastoreItem xmlns:ds="http://schemas.openxmlformats.org/officeDocument/2006/customXml" ds:itemID="{1CA390E0-0A81-4702-9878-4B1E227D58C0}"/>
</file>

<file path=customXml/itemProps2.xml><?xml version="1.0" encoding="utf-8"?>
<ds:datastoreItem xmlns:ds="http://schemas.openxmlformats.org/officeDocument/2006/customXml" ds:itemID="{EEFFFE60-78B3-47E3-898B-0B8D7BE7F7FA}"/>
</file>

<file path=customXml/itemProps3.xml><?xml version="1.0" encoding="utf-8"?>
<ds:datastoreItem xmlns:ds="http://schemas.openxmlformats.org/officeDocument/2006/customXml" ds:itemID="{AA7977E3-29DB-4F46-A20D-02AEBA6D08F4}"/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0x010100F33391B73DDC3D47ADEF1F7D53836D4A</vt:lpwstr>
  </property>
</Properties>
</file>